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A0C56F-6B37-4BDC-8CD7-C207AEB2ABB8}" type="datetimeFigureOut">
              <a:rPr lang="en-IE" smtClean="0"/>
              <a:t>04/10/2020</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EEADFE-4218-4081-AC8E-1AD072977D43}" type="slidenum">
              <a:rPr lang="en-IE" smtClean="0"/>
              <a:t>‹#›</a:t>
            </a:fld>
            <a:endParaRPr lang="en-IE"/>
          </a:p>
        </p:txBody>
      </p:sp>
    </p:spTree>
    <p:extLst>
      <p:ext uri="{BB962C8B-B14F-4D97-AF65-F5344CB8AC3E}">
        <p14:creationId xmlns:p14="http://schemas.microsoft.com/office/powerpoint/2010/main" val="377042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GB"/>
              <a:t>Click to edit Master title style</a:t>
            </a:r>
            <a:endParaRPr lang="en-US"/>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FF28562-985C-4FC2-B6BB-26160058EE2B}" type="datetime1">
              <a:rPr lang="en-US" smtClean="0"/>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GB"/>
              <a:t>Click to edit Master title style</a:t>
            </a:r>
            <a:endParaRPr lang="en-US"/>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9A6B80A-B98A-4AA8-9BA5-ACB6D44A81F4}" type="datetime1">
              <a:rPr lang="en-US" smtClean="0"/>
              <a:t>10/4/2020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GB"/>
              <a:t>Click to edit Master title style</a:t>
            </a:r>
            <a:endParaRPr lang="en-US"/>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95AB1A9-E291-4D38-A14A-7E4A06BA47BA}" type="datetime1">
              <a:rPr lang="en-US" smtClean="0"/>
              <a:t>10/4/2020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GB"/>
              <a:t>Click to edit Master title style</a:t>
            </a:r>
            <a:endParaRPr lang="en-US"/>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7A069A4-B5BB-4839-AB0D-47A612C750F0}" type="datetime1">
              <a:rPr lang="en-US" smtClean="0"/>
              <a:t>10/4/2020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a:solidFill>
                  <a:schemeClr val="tx1"/>
                </a:solidFill>
                <a:effectLst/>
              </a:rPr>
              <a: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GB"/>
              <a:t>Click to edit Master title style</a:t>
            </a:r>
            <a:endParaRPr lang="en-US"/>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F12217D-3764-4C19-99F8-6D59B264B8AB}" type="datetime1">
              <a:rPr lang="en-US" smtClean="0"/>
              <a:t>10/4/2020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GB"/>
              <a:t>Click to edit Master title style</a:t>
            </a:r>
            <a:endParaRPr lang="en-US"/>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21A7C117-3270-4A3E-BA12-E6C4B31BBAAD}" type="datetime1">
              <a:rPr lang="en-US" smtClean="0"/>
              <a:t>10/4/2020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GB"/>
              <a:t>Click to edit Master title style</a:t>
            </a:r>
            <a:endParaRPr lang="en-US"/>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628E61FB-97D1-477E-864E-04936BA16BFA}" type="datetime1">
              <a:rPr lang="en-US" smtClean="0"/>
              <a:t>10/4/2020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30AB94D-10F6-4174-9526-290025D407FA}" type="datetime1">
              <a:rPr lang="en-US" smtClean="0"/>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807126" y="5936187"/>
            <a:ext cx="2743200" cy="365125"/>
          </a:xfrm>
        </p:spPr>
        <p:txBody>
          <a:bodyPr/>
          <a:lstStyle/>
          <a:p>
            <a:fld id="{48957C95-2FC8-4898-993C-0465A1E2ED3C}" type="datetime1">
              <a:rPr lang="en-US" smtClean="0"/>
              <a:t>10/4/2020</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421D3C3-5A50-4E65-AD5C-408520921EA7}" type="datetime1">
              <a:rPr lang="en-US" smtClean="0"/>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GB"/>
              <a:t>Click to edit Master title style</a:t>
            </a:r>
            <a:endParaRPr lang="en-US"/>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F485573-BDCD-4BFF-80C8-BC17346E6307}" type="datetime1">
              <a:rPr lang="en-US" smtClean="0"/>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0320" y="2336873"/>
            <a:ext cx="4698358" cy="35993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594123" y="2336873"/>
            <a:ext cx="4700058" cy="35993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3A60A98C-A99C-4085-9674-EBFF4F81D8E7}" type="datetime1">
              <a:rPr lang="en-US" smtClean="0"/>
              <a:t>10/4/2020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GB"/>
              <a:t>Click to edit Master title style</a:t>
            </a:r>
            <a:endParaRPr lang="en-US"/>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EEB3B085-AEF2-4A15-9BCD-04870509AC95}" type="datetime1">
              <a:rPr lang="en-US" smtClean="0"/>
              <a:t>10/4/2020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F407767-4D79-4B60-A33A-529609665DC0}" type="datetime1">
              <a:rPr lang="en-US" smtClean="0"/>
              <a:t>10/4/2020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B2C358-4587-48C2-883F-188B08A4F747}" type="datetime1">
              <a:rPr lang="en-US" smtClean="0"/>
              <a:t>10/4/2020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GB"/>
              <a:t>Click to edit Master title style</a:t>
            </a:r>
            <a:endParaRPr lang="en-US"/>
          </a:p>
        </p:txBody>
      </p:sp>
      <p:sp>
        <p:nvSpPr>
          <p:cNvPr id="3" name="Content Placeholder 2"/>
          <p:cNvSpPr>
            <a:spLocks noGrp="1"/>
          </p:cNvSpPr>
          <p:nvPr>
            <p:ph idx="1"/>
          </p:nvPr>
        </p:nvSpPr>
        <p:spPr>
          <a:xfrm>
            <a:off x="4685846" y="2336873"/>
            <a:ext cx="5608336" cy="3599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F93E5CF-45DA-4BB8-BF13-5CDB64968729}" type="datetime1">
              <a:rPr lang="en-US" smtClean="0"/>
              <a:t>10/4/2020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GB"/>
              <a:t>Click to edit Master title style</a:t>
            </a:r>
            <a:endParaRPr lang="en-US"/>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BD4A379-3259-4CA3-B358-8A824622F02C}" type="datetime1">
              <a:rPr lang="en-US" smtClean="0"/>
              <a:t>10/4/2020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7A9BA05-379B-454B-B443-280C5B5D9251}" type="datetime1">
              <a:rPr lang="en-US" smtClean="0"/>
              <a:t>10/4/2020</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mailto:iyanlabivinet@yahoo.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EA759-00F9-3447-8045-9D18E299C4B7}"/>
              </a:ext>
            </a:extLst>
          </p:cNvPr>
          <p:cNvSpPr>
            <a:spLocks noGrp="1"/>
          </p:cNvSpPr>
          <p:nvPr>
            <p:ph type="ctrTitle"/>
          </p:nvPr>
        </p:nvSpPr>
        <p:spPr>
          <a:xfrm>
            <a:off x="680322" y="1488558"/>
            <a:ext cx="8144134" cy="2618221"/>
          </a:xfrm>
        </p:spPr>
        <p:txBody>
          <a:bodyPr/>
          <a:lstStyle/>
          <a:p>
            <a:r>
              <a:rPr lang="en-GB"/>
              <a:t>Healing at the Orisha Gardens </a:t>
            </a:r>
            <a:br>
              <a:rPr lang="en-GB"/>
            </a:br>
            <a:r>
              <a:rPr lang="en-GB"/>
              <a:t>&amp; Gardens of the Gods</a:t>
            </a:r>
            <a:endParaRPr lang="en-US"/>
          </a:p>
        </p:txBody>
      </p:sp>
      <p:sp>
        <p:nvSpPr>
          <p:cNvPr id="3" name="Subtitle 2">
            <a:extLst>
              <a:ext uri="{FF2B5EF4-FFF2-40B4-BE49-F238E27FC236}">
                <a16:creationId xmlns:a16="http://schemas.microsoft.com/office/drawing/2014/main" id="{F2A499EE-5DE2-D743-A588-E9DFF9878C34}"/>
              </a:ext>
            </a:extLst>
          </p:cNvPr>
          <p:cNvSpPr>
            <a:spLocks noGrp="1"/>
          </p:cNvSpPr>
          <p:nvPr>
            <p:ph type="subTitle" idx="1"/>
          </p:nvPr>
        </p:nvSpPr>
        <p:spPr/>
        <p:txBody>
          <a:bodyPr/>
          <a:lstStyle/>
          <a:p>
            <a:r>
              <a:rPr lang="en-GB"/>
              <a:t>EXCEPTIONAL HEALING FOR THE PHYSICAL BODY AND MIND</a:t>
            </a:r>
            <a:endParaRPr lang="en-US"/>
          </a:p>
        </p:txBody>
      </p:sp>
      <p:sp>
        <p:nvSpPr>
          <p:cNvPr id="5" name="Slide Number Placeholder 4">
            <a:extLst>
              <a:ext uri="{FF2B5EF4-FFF2-40B4-BE49-F238E27FC236}">
                <a16:creationId xmlns:a16="http://schemas.microsoft.com/office/drawing/2014/main" id="{928CA065-F221-4777-9426-A30F8A094479}"/>
              </a:ext>
            </a:extLst>
          </p:cNvPr>
          <p:cNvSpPr>
            <a:spLocks noGrp="1"/>
          </p:cNvSpPr>
          <p:nvPr>
            <p:ph type="sldNum" sz="quarter" idx="12"/>
          </p:nvPr>
        </p:nvSpPr>
        <p:spPr/>
        <p:txBody>
          <a:bodyPr/>
          <a:lstStyle/>
          <a:p>
            <a:fld id="{6D22F896-40B5-4ADD-8801-0D06FADFA095}" type="slidenum">
              <a:rPr lang="en-US" smtClean="0"/>
              <a:t>1</a:t>
            </a:fld>
            <a:endParaRPr lang="en-US"/>
          </a:p>
        </p:txBody>
      </p:sp>
    </p:spTree>
    <p:extLst>
      <p:ext uri="{BB962C8B-B14F-4D97-AF65-F5344CB8AC3E}">
        <p14:creationId xmlns:p14="http://schemas.microsoft.com/office/powerpoint/2010/main" val="137823543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55324-CBF2-0E49-BCF1-98608A2CCAFD}"/>
              </a:ext>
            </a:extLst>
          </p:cNvPr>
          <p:cNvSpPr>
            <a:spLocks noGrp="1"/>
          </p:cNvSpPr>
          <p:nvPr>
            <p:ph type="title"/>
          </p:nvPr>
        </p:nvSpPr>
        <p:spPr/>
        <p:txBody>
          <a:bodyPr/>
          <a:lstStyle/>
          <a:p>
            <a:r>
              <a:rPr lang="en-GB"/>
              <a:t>THE POWER OF THE ORISHAS</a:t>
            </a:r>
            <a:endParaRPr lang="en-US"/>
          </a:p>
        </p:txBody>
      </p:sp>
      <p:pic>
        <p:nvPicPr>
          <p:cNvPr id="4" name="Picture 4">
            <a:extLst>
              <a:ext uri="{FF2B5EF4-FFF2-40B4-BE49-F238E27FC236}">
                <a16:creationId xmlns:a16="http://schemas.microsoft.com/office/drawing/2014/main" id="{F7E73EBE-06AB-DA43-AA8B-B58969EA55E8}"/>
              </a:ext>
            </a:extLst>
          </p:cNvPr>
          <p:cNvPicPr>
            <a:picLocks noGrp="1" noChangeAspect="1"/>
          </p:cNvPicPr>
          <p:nvPr>
            <p:ph idx="1"/>
          </p:nvPr>
        </p:nvPicPr>
        <p:blipFill>
          <a:blip r:embed="rId2"/>
          <a:stretch>
            <a:fillRect/>
          </a:stretch>
        </p:blipFill>
        <p:spPr>
          <a:xfrm>
            <a:off x="421205" y="2345661"/>
            <a:ext cx="3966682" cy="3598863"/>
          </a:xfrm>
        </p:spPr>
      </p:pic>
      <p:pic>
        <p:nvPicPr>
          <p:cNvPr id="5" name="Picture 5">
            <a:extLst>
              <a:ext uri="{FF2B5EF4-FFF2-40B4-BE49-F238E27FC236}">
                <a16:creationId xmlns:a16="http://schemas.microsoft.com/office/drawing/2014/main" id="{96A25E64-C828-DC4A-886E-8B232FEA3A1E}"/>
              </a:ext>
            </a:extLst>
          </p:cNvPr>
          <p:cNvPicPr>
            <a:picLocks noChangeAspect="1"/>
          </p:cNvPicPr>
          <p:nvPr/>
        </p:nvPicPr>
        <p:blipFill>
          <a:blip r:embed="rId3"/>
          <a:stretch>
            <a:fillRect/>
          </a:stretch>
        </p:blipFill>
        <p:spPr>
          <a:xfrm>
            <a:off x="4554279" y="2301359"/>
            <a:ext cx="6858000" cy="3857625"/>
          </a:xfrm>
          <a:prstGeom prst="rect">
            <a:avLst/>
          </a:prstGeom>
        </p:spPr>
      </p:pic>
      <p:sp>
        <p:nvSpPr>
          <p:cNvPr id="6" name="Slide Number Placeholder 5">
            <a:extLst>
              <a:ext uri="{FF2B5EF4-FFF2-40B4-BE49-F238E27FC236}">
                <a16:creationId xmlns:a16="http://schemas.microsoft.com/office/drawing/2014/main" id="{A931EB3A-5CCB-47CC-AB55-32359EFAB6D0}"/>
              </a:ext>
            </a:extLst>
          </p:cNvPr>
          <p:cNvSpPr>
            <a:spLocks noGrp="1"/>
          </p:cNvSpPr>
          <p:nvPr>
            <p:ph type="sldNum" sz="quarter" idx="12"/>
          </p:nvPr>
        </p:nvSpPr>
        <p:spPr/>
        <p:txBody>
          <a:bodyPr/>
          <a:lstStyle/>
          <a:p>
            <a:fld id="{6D22F896-40B5-4ADD-8801-0D06FADFA095}" type="slidenum">
              <a:rPr lang="en-US" smtClean="0"/>
              <a:t>10</a:t>
            </a:fld>
            <a:endParaRPr lang="en-US"/>
          </a:p>
        </p:txBody>
      </p:sp>
    </p:spTree>
    <p:extLst>
      <p:ext uri="{BB962C8B-B14F-4D97-AF65-F5344CB8AC3E}">
        <p14:creationId xmlns:p14="http://schemas.microsoft.com/office/powerpoint/2010/main" val="30557236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6506C-0485-1B42-84F9-E7BE2BE4271C}"/>
              </a:ext>
            </a:extLst>
          </p:cNvPr>
          <p:cNvSpPr>
            <a:spLocks noGrp="1"/>
          </p:cNvSpPr>
          <p:nvPr>
            <p:ph type="title"/>
          </p:nvPr>
        </p:nvSpPr>
        <p:spPr/>
        <p:txBody>
          <a:bodyPr/>
          <a:lstStyle/>
          <a:p>
            <a:r>
              <a:rPr lang="en-GB"/>
              <a:t>WORKING &amp; HEALING INSIDE THE ORISHA GARDENS </a:t>
            </a:r>
            <a:endParaRPr lang="en-US"/>
          </a:p>
        </p:txBody>
      </p:sp>
      <p:sp>
        <p:nvSpPr>
          <p:cNvPr id="3" name="Content Placeholder 2">
            <a:extLst>
              <a:ext uri="{FF2B5EF4-FFF2-40B4-BE49-F238E27FC236}">
                <a16:creationId xmlns:a16="http://schemas.microsoft.com/office/drawing/2014/main" id="{6F3353B8-7019-F141-82E9-E88A8DD0629B}"/>
              </a:ext>
            </a:extLst>
          </p:cNvPr>
          <p:cNvSpPr>
            <a:spLocks noGrp="1"/>
          </p:cNvSpPr>
          <p:nvPr>
            <p:ph idx="1"/>
          </p:nvPr>
        </p:nvSpPr>
        <p:spPr/>
        <p:txBody>
          <a:bodyPr>
            <a:normAutofit fontScale="92500"/>
          </a:bodyPr>
          <a:lstStyle/>
          <a:p>
            <a:r>
              <a:rPr lang="en-GB"/>
              <a:t>You will receive a Consultation to identify your issues.</a:t>
            </a:r>
          </a:p>
          <a:p>
            <a:r>
              <a:rPr lang="en-GB"/>
              <a:t>Then a Divination will be performed to identify the underlying issue.</a:t>
            </a:r>
          </a:p>
          <a:p>
            <a:r>
              <a:rPr lang="en-GB"/>
              <a:t>You will then be working outside with the Orishas with shelter, offering prayers  and making offerings to help you to connect to the elemental powers.</a:t>
            </a:r>
          </a:p>
          <a:p>
            <a:r>
              <a:rPr lang="en-GB"/>
              <a:t>After this you will receive a Healing session to clear away accumulated heavy energy</a:t>
            </a:r>
          </a:p>
          <a:p>
            <a:r>
              <a:rPr lang="en-GB"/>
              <a:t>THE COST is €130.00</a:t>
            </a:r>
          </a:p>
          <a:p>
            <a:r>
              <a:rPr lang="en-GB"/>
              <a:t>EXTRAS AVAILABLE... HERBAL TEAS &amp; CLEANSING BATHS  Cost: €35</a:t>
            </a:r>
            <a:endParaRPr lang="en-US"/>
          </a:p>
        </p:txBody>
      </p:sp>
      <p:sp>
        <p:nvSpPr>
          <p:cNvPr id="5" name="Slide Number Placeholder 4">
            <a:extLst>
              <a:ext uri="{FF2B5EF4-FFF2-40B4-BE49-F238E27FC236}">
                <a16:creationId xmlns:a16="http://schemas.microsoft.com/office/drawing/2014/main" id="{F5D0BFD1-F750-40EA-9D39-410B66782E65}"/>
              </a:ext>
            </a:extLst>
          </p:cNvPr>
          <p:cNvSpPr>
            <a:spLocks noGrp="1"/>
          </p:cNvSpPr>
          <p:nvPr>
            <p:ph type="sldNum" sz="quarter" idx="12"/>
          </p:nvPr>
        </p:nvSpPr>
        <p:spPr/>
        <p:txBody>
          <a:bodyPr/>
          <a:lstStyle/>
          <a:p>
            <a:fld id="{6D22F896-40B5-4ADD-8801-0D06FADFA095}" type="slidenum">
              <a:rPr lang="en-US" smtClean="0"/>
              <a:t>11</a:t>
            </a:fld>
            <a:endParaRPr lang="en-US"/>
          </a:p>
        </p:txBody>
      </p:sp>
    </p:spTree>
    <p:extLst>
      <p:ext uri="{BB962C8B-B14F-4D97-AF65-F5344CB8AC3E}">
        <p14:creationId xmlns:p14="http://schemas.microsoft.com/office/powerpoint/2010/main" val="21390855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0B92A-008F-DB4A-BB04-2610AC613717}"/>
              </a:ext>
            </a:extLst>
          </p:cNvPr>
          <p:cNvSpPr>
            <a:spLocks noGrp="1"/>
          </p:cNvSpPr>
          <p:nvPr>
            <p:ph type="title"/>
          </p:nvPr>
        </p:nvSpPr>
        <p:spPr/>
        <p:txBody>
          <a:bodyPr/>
          <a:lstStyle/>
          <a:p>
            <a:r>
              <a:rPr lang="en-GB"/>
              <a:t>BOOK NOW 0834729056</a:t>
            </a:r>
            <a:endParaRPr lang="en-US"/>
          </a:p>
        </p:txBody>
      </p:sp>
      <p:sp>
        <p:nvSpPr>
          <p:cNvPr id="3" name="Content Placeholder 2">
            <a:extLst>
              <a:ext uri="{FF2B5EF4-FFF2-40B4-BE49-F238E27FC236}">
                <a16:creationId xmlns:a16="http://schemas.microsoft.com/office/drawing/2014/main" id="{4D2EF3B2-2BD7-9C41-B4F4-39A08533D0C5}"/>
              </a:ext>
            </a:extLst>
          </p:cNvPr>
          <p:cNvSpPr>
            <a:spLocks noGrp="1"/>
          </p:cNvSpPr>
          <p:nvPr>
            <p:ph idx="1"/>
          </p:nvPr>
        </p:nvSpPr>
        <p:spPr/>
        <p:txBody>
          <a:bodyPr/>
          <a:lstStyle/>
          <a:p>
            <a:r>
              <a:rPr lang="en-GB"/>
              <a:t>Email </a:t>
            </a:r>
            <a:r>
              <a:rPr lang="en-GB">
                <a:hlinkClick r:id="rId2"/>
              </a:rPr>
              <a:t>iyanlabivinet@yahoo.com</a:t>
            </a:r>
            <a:r>
              <a:rPr lang="en-GB"/>
              <a:t> </a:t>
            </a:r>
            <a:endParaRPr lang="en-US"/>
          </a:p>
        </p:txBody>
      </p:sp>
      <p:sp>
        <p:nvSpPr>
          <p:cNvPr id="5" name="Slide Number Placeholder 4">
            <a:extLst>
              <a:ext uri="{FF2B5EF4-FFF2-40B4-BE49-F238E27FC236}">
                <a16:creationId xmlns:a16="http://schemas.microsoft.com/office/drawing/2014/main" id="{1A563CB4-2C02-4F05-80C0-0346530E094E}"/>
              </a:ext>
            </a:extLst>
          </p:cNvPr>
          <p:cNvSpPr>
            <a:spLocks noGrp="1"/>
          </p:cNvSpPr>
          <p:nvPr>
            <p:ph type="sldNum" sz="quarter" idx="12"/>
          </p:nvPr>
        </p:nvSpPr>
        <p:spPr/>
        <p:txBody>
          <a:bodyPr/>
          <a:lstStyle/>
          <a:p>
            <a:fld id="{6D22F896-40B5-4ADD-8801-0D06FADFA095}" type="slidenum">
              <a:rPr lang="en-US" smtClean="0"/>
              <a:t>12</a:t>
            </a:fld>
            <a:endParaRPr lang="en-US"/>
          </a:p>
        </p:txBody>
      </p:sp>
      <p:pic>
        <p:nvPicPr>
          <p:cNvPr id="7" name="Picture 6" descr="A picture containing grass, outdoor, wooden, water&#10;&#10;Description automatically generated">
            <a:extLst>
              <a:ext uri="{FF2B5EF4-FFF2-40B4-BE49-F238E27FC236}">
                <a16:creationId xmlns:a16="http://schemas.microsoft.com/office/drawing/2014/main" id="{CC8E7AA8-8559-4675-BBA6-2BD87F49CE3B}"/>
              </a:ext>
            </a:extLst>
          </p:cNvPr>
          <p:cNvPicPr>
            <a:picLocks noChangeAspect="1"/>
          </p:cNvPicPr>
          <p:nvPr/>
        </p:nvPicPr>
        <p:blipFill>
          <a:blip r:embed="rId3"/>
          <a:stretch>
            <a:fillRect/>
          </a:stretch>
        </p:blipFill>
        <p:spPr>
          <a:xfrm>
            <a:off x="3084138" y="3097507"/>
            <a:ext cx="6023723" cy="2748817"/>
          </a:xfrm>
          <a:prstGeom prst="rect">
            <a:avLst/>
          </a:prstGeom>
        </p:spPr>
      </p:pic>
    </p:spTree>
    <p:extLst>
      <p:ext uri="{BB962C8B-B14F-4D97-AF65-F5344CB8AC3E}">
        <p14:creationId xmlns:p14="http://schemas.microsoft.com/office/powerpoint/2010/main" val="32768229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93FD8-D20D-3545-8560-182F500D5369}"/>
              </a:ext>
            </a:extLst>
          </p:cNvPr>
          <p:cNvSpPr>
            <a:spLocks noGrp="1"/>
          </p:cNvSpPr>
          <p:nvPr>
            <p:ph type="title"/>
          </p:nvPr>
        </p:nvSpPr>
        <p:spPr/>
        <p:txBody>
          <a:bodyPr/>
          <a:lstStyle/>
          <a:p>
            <a:r>
              <a:rPr lang="en-GB"/>
              <a:t>Welcome to the Place of the Gods</a:t>
            </a:r>
            <a:endParaRPr lang="en-US"/>
          </a:p>
        </p:txBody>
      </p:sp>
      <p:pic>
        <p:nvPicPr>
          <p:cNvPr id="4" name="Picture 4">
            <a:extLst>
              <a:ext uri="{FF2B5EF4-FFF2-40B4-BE49-F238E27FC236}">
                <a16:creationId xmlns:a16="http://schemas.microsoft.com/office/drawing/2014/main" id="{8EAE83F1-A54D-4941-AF0C-D003504632E4}"/>
              </a:ext>
            </a:extLst>
          </p:cNvPr>
          <p:cNvPicPr>
            <a:picLocks noGrp="1" noChangeAspect="1"/>
          </p:cNvPicPr>
          <p:nvPr>
            <p:ph idx="1"/>
          </p:nvPr>
        </p:nvPicPr>
        <p:blipFill>
          <a:blip r:embed="rId2"/>
          <a:stretch>
            <a:fillRect/>
          </a:stretch>
        </p:blipFill>
        <p:spPr>
          <a:xfrm>
            <a:off x="815163" y="2248195"/>
            <a:ext cx="3792279" cy="4077702"/>
          </a:xfrm>
          <a:effectLst>
            <a:outerShdw blurRad="50800" dist="38100" dir="10800000" algn="r" rotWithShape="0">
              <a:prstClr val="black">
                <a:alpha val="40000"/>
              </a:prstClr>
            </a:outerShdw>
          </a:effectLst>
        </p:spPr>
      </p:pic>
      <p:pic>
        <p:nvPicPr>
          <p:cNvPr id="3" name="Picture 4">
            <a:extLst>
              <a:ext uri="{FF2B5EF4-FFF2-40B4-BE49-F238E27FC236}">
                <a16:creationId xmlns:a16="http://schemas.microsoft.com/office/drawing/2014/main" id="{0B10630A-8E4D-AA4B-B834-BB5A2CC4EF41}"/>
              </a:ext>
            </a:extLst>
          </p:cNvPr>
          <p:cNvPicPr>
            <a:picLocks noChangeAspect="1"/>
          </p:cNvPicPr>
          <p:nvPr/>
        </p:nvPicPr>
        <p:blipFill>
          <a:blip r:embed="rId3"/>
          <a:stretch>
            <a:fillRect/>
          </a:stretch>
        </p:blipFill>
        <p:spPr>
          <a:xfrm>
            <a:off x="6875721" y="2248195"/>
            <a:ext cx="3225209" cy="3971852"/>
          </a:xfrm>
          <a:prstGeom prst="rect">
            <a:avLst/>
          </a:prstGeom>
        </p:spPr>
      </p:pic>
      <p:sp>
        <p:nvSpPr>
          <p:cNvPr id="6" name="Slide Number Placeholder 5">
            <a:extLst>
              <a:ext uri="{FF2B5EF4-FFF2-40B4-BE49-F238E27FC236}">
                <a16:creationId xmlns:a16="http://schemas.microsoft.com/office/drawing/2014/main" id="{CCD36D2E-3CCF-4E17-98D3-BC1F4D57F844}"/>
              </a:ext>
            </a:extLst>
          </p:cNvPr>
          <p:cNvSpPr>
            <a:spLocks noGrp="1"/>
          </p:cNvSpPr>
          <p:nvPr>
            <p:ph type="sldNum" sz="quarter" idx="12"/>
          </p:nvPr>
        </p:nvSpPr>
        <p:spPr/>
        <p:txBody>
          <a:bodyPr/>
          <a:lstStyle/>
          <a:p>
            <a:fld id="{6D22F896-40B5-4ADD-8801-0D06FADFA095}" type="slidenum">
              <a:rPr lang="en-US" smtClean="0"/>
              <a:t>2</a:t>
            </a:fld>
            <a:endParaRPr lang="en-US"/>
          </a:p>
        </p:txBody>
      </p:sp>
    </p:spTree>
    <p:extLst>
      <p:ext uri="{BB962C8B-B14F-4D97-AF65-F5344CB8AC3E}">
        <p14:creationId xmlns:p14="http://schemas.microsoft.com/office/powerpoint/2010/main" val="20746058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FE9D-E618-3944-8D74-9E8CC556BC20}"/>
              </a:ext>
            </a:extLst>
          </p:cNvPr>
          <p:cNvSpPr>
            <a:spLocks noGrp="1"/>
          </p:cNvSpPr>
          <p:nvPr>
            <p:ph type="title"/>
          </p:nvPr>
        </p:nvSpPr>
        <p:spPr/>
        <p:txBody>
          <a:bodyPr/>
          <a:lstStyle/>
          <a:p>
            <a:r>
              <a:rPr lang="en-GB"/>
              <a:t>DISCONNECTION</a:t>
            </a:r>
            <a:endParaRPr lang="en-US"/>
          </a:p>
        </p:txBody>
      </p:sp>
      <p:sp>
        <p:nvSpPr>
          <p:cNvPr id="3" name="Content Placeholder 2">
            <a:extLst>
              <a:ext uri="{FF2B5EF4-FFF2-40B4-BE49-F238E27FC236}">
                <a16:creationId xmlns:a16="http://schemas.microsoft.com/office/drawing/2014/main" id="{164D720B-1C77-454B-9EA0-344CE46C7807}"/>
              </a:ext>
            </a:extLst>
          </p:cNvPr>
          <p:cNvSpPr>
            <a:spLocks noGrp="1"/>
          </p:cNvSpPr>
          <p:nvPr>
            <p:ph idx="1"/>
          </p:nvPr>
        </p:nvSpPr>
        <p:spPr/>
        <p:txBody>
          <a:bodyPr>
            <a:normAutofit fontScale="92500"/>
          </a:bodyPr>
          <a:lstStyle/>
          <a:p>
            <a:r>
              <a:rPr lang="en-GB"/>
              <a:t>It's TRUE, we have become disconnected from the powers and mysteries abound in nature.</a:t>
            </a:r>
          </a:p>
          <a:p>
            <a:r>
              <a:rPr lang="en-GB"/>
              <a:t>We have forgotten the healing abilities of the higher dimensions</a:t>
            </a:r>
          </a:p>
          <a:p>
            <a:r>
              <a:rPr lang="en-GB"/>
              <a:t>In doing so, we have placed our faith in pharmaceuticals. </a:t>
            </a:r>
          </a:p>
          <a:p>
            <a:r>
              <a:rPr lang="en-GB"/>
              <a:t>Each pill popped from its metal jacket seeks only to keep us alive. It isn’t a cure, merely a stabiliser.</a:t>
            </a:r>
          </a:p>
          <a:p>
            <a:r>
              <a:rPr lang="en-GB"/>
              <a:t>True health comes when we ask for assistance from the hidden powers of these sacred gardens, here we enter into a symbiotic relationship. </a:t>
            </a:r>
          </a:p>
          <a:p>
            <a:r>
              <a:rPr lang="en-GB"/>
              <a:t>The Orishas + Prayer + Understanding + Natures Pharmacy = WHOLENESS</a:t>
            </a:r>
            <a:endParaRPr lang="en-US"/>
          </a:p>
        </p:txBody>
      </p:sp>
      <p:sp>
        <p:nvSpPr>
          <p:cNvPr id="5" name="Slide Number Placeholder 4">
            <a:extLst>
              <a:ext uri="{FF2B5EF4-FFF2-40B4-BE49-F238E27FC236}">
                <a16:creationId xmlns:a16="http://schemas.microsoft.com/office/drawing/2014/main" id="{FD3A6C62-A272-421F-9ECD-FC3995CB290A}"/>
              </a:ext>
            </a:extLst>
          </p:cNvPr>
          <p:cNvSpPr>
            <a:spLocks noGrp="1"/>
          </p:cNvSpPr>
          <p:nvPr>
            <p:ph type="sldNum" sz="quarter" idx="12"/>
          </p:nvPr>
        </p:nvSpPr>
        <p:spPr/>
        <p:txBody>
          <a:bodyPr/>
          <a:lstStyle/>
          <a:p>
            <a:fld id="{6D22F896-40B5-4ADD-8801-0D06FADFA095}" type="slidenum">
              <a:rPr lang="en-US" smtClean="0"/>
              <a:t>3</a:t>
            </a:fld>
            <a:endParaRPr lang="en-US"/>
          </a:p>
        </p:txBody>
      </p:sp>
    </p:spTree>
    <p:extLst>
      <p:ext uri="{BB962C8B-B14F-4D97-AF65-F5344CB8AC3E}">
        <p14:creationId xmlns:p14="http://schemas.microsoft.com/office/powerpoint/2010/main" val="40696826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563E1-3045-5B4C-96CC-02E45993708A}"/>
              </a:ext>
            </a:extLst>
          </p:cNvPr>
          <p:cNvSpPr>
            <a:spLocks noGrp="1"/>
          </p:cNvSpPr>
          <p:nvPr>
            <p:ph type="title"/>
          </p:nvPr>
        </p:nvSpPr>
        <p:spPr/>
        <p:txBody>
          <a:bodyPr/>
          <a:lstStyle/>
          <a:p>
            <a:r>
              <a:rPr lang="en-GB"/>
              <a:t>NATURE TRANSFORMS</a:t>
            </a:r>
            <a:endParaRPr lang="en-US"/>
          </a:p>
        </p:txBody>
      </p:sp>
      <p:pic>
        <p:nvPicPr>
          <p:cNvPr id="4" name="Picture 4">
            <a:extLst>
              <a:ext uri="{FF2B5EF4-FFF2-40B4-BE49-F238E27FC236}">
                <a16:creationId xmlns:a16="http://schemas.microsoft.com/office/drawing/2014/main" id="{9141D45C-F22F-404A-BBAE-89255BD14707}"/>
              </a:ext>
            </a:extLst>
          </p:cNvPr>
          <p:cNvPicPr>
            <a:picLocks noGrp="1" noChangeAspect="1"/>
          </p:cNvPicPr>
          <p:nvPr>
            <p:ph idx="1"/>
          </p:nvPr>
        </p:nvPicPr>
        <p:blipFill>
          <a:blip r:embed="rId2"/>
          <a:stretch>
            <a:fillRect/>
          </a:stretch>
        </p:blipFill>
        <p:spPr>
          <a:xfrm>
            <a:off x="3088746" y="2336800"/>
            <a:ext cx="4798484" cy="3598863"/>
          </a:xfrm>
        </p:spPr>
      </p:pic>
      <p:sp>
        <p:nvSpPr>
          <p:cNvPr id="5" name="Slide Number Placeholder 4">
            <a:extLst>
              <a:ext uri="{FF2B5EF4-FFF2-40B4-BE49-F238E27FC236}">
                <a16:creationId xmlns:a16="http://schemas.microsoft.com/office/drawing/2014/main" id="{A276635F-932E-4A12-BB9D-A0C10BF07542}"/>
              </a:ext>
            </a:extLst>
          </p:cNvPr>
          <p:cNvSpPr>
            <a:spLocks noGrp="1"/>
          </p:cNvSpPr>
          <p:nvPr>
            <p:ph type="sldNum" sz="quarter" idx="12"/>
          </p:nvPr>
        </p:nvSpPr>
        <p:spPr/>
        <p:txBody>
          <a:bodyPr/>
          <a:lstStyle/>
          <a:p>
            <a:fld id="{6D22F896-40B5-4ADD-8801-0D06FADFA095}" type="slidenum">
              <a:rPr lang="en-US" smtClean="0"/>
              <a:t>4</a:t>
            </a:fld>
            <a:endParaRPr lang="en-US"/>
          </a:p>
        </p:txBody>
      </p:sp>
    </p:spTree>
    <p:extLst>
      <p:ext uri="{BB962C8B-B14F-4D97-AF65-F5344CB8AC3E}">
        <p14:creationId xmlns:p14="http://schemas.microsoft.com/office/powerpoint/2010/main" val="1523598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DC0B5-7947-774B-8DD7-4B1993D4D275}"/>
              </a:ext>
            </a:extLst>
          </p:cNvPr>
          <p:cNvSpPr>
            <a:spLocks noGrp="1"/>
          </p:cNvSpPr>
          <p:nvPr>
            <p:ph type="title"/>
          </p:nvPr>
        </p:nvSpPr>
        <p:spPr/>
        <p:txBody>
          <a:bodyPr/>
          <a:lstStyle/>
          <a:p>
            <a:r>
              <a:rPr lang="en-GB"/>
              <a:t>THE ORISHA’S LISTEN</a:t>
            </a:r>
            <a:endParaRPr lang="en-US"/>
          </a:p>
        </p:txBody>
      </p:sp>
      <p:pic>
        <p:nvPicPr>
          <p:cNvPr id="4" name="Picture 4">
            <a:extLst>
              <a:ext uri="{FF2B5EF4-FFF2-40B4-BE49-F238E27FC236}">
                <a16:creationId xmlns:a16="http://schemas.microsoft.com/office/drawing/2014/main" id="{5F147C02-D96D-8F4D-A886-282C4D2B08A6}"/>
              </a:ext>
            </a:extLst>
          </p:cNvPr>
          <p:cNvPicPr>
            <a:picLocks noGrp="1" noChangeAspect="1"/>
          </p:cNvPicPr>
          <p:nvPr>
            <p:ph idx="1"/>
          </p:nvPr>
        </p:nvPicPr>
        <p:blipFill>
          <a:blip r:embed="rId2"/>
          <a:stretch>
            <a:fillRect/>
          </a:stretch>
        </p:blipFill>
        <p:spPr>
          <a:xfrm>
            <a:off x="4215928" y="2336800"/>
            <a:ext cx="3040793" cy="4301449"/>
          </a:xfrm>
        </p:spPr>
      </p:pic>
      <p:sp>
        <p:nvSpPr>
          <p:cNvPr id="5" name="TextBox 4">
            <a:extLst>
              <a:ext uri="{FF2B5EF4-FFF2-40B4-BE49-F238E27FC236}">
                <a16:creationId xmlns:a16="http://schemas.microsoft.com/office/drawing/2014/main" id="{732BD62F-A352-F643-A365-E1C9C6F3EEC9}"/>
              </a:ext>
            </a:extLst>
          </p:cNvPr>
          <p:cNvSpPr txBox="1"/>
          <p:nvPr/>
        </p:nvSpPr>
        <p:spPr>
          <a:xfrm>
            <a:off x="8052390" y="2751416"/>
            <a:ext cx="3652284" cy="646331"/>
          </a:xfrm>
          <a:prstGeom prst="rect">
            <a:avLst/>
          </a:prstGeom>
          <a:noFill/>
        </p:spPr>
        <p:txBody>
          <a:bodyPr wrap="square" rtlCol="0">
            <a:spAutoFit/>
          </a:bodyPr>
          <a:lstStyle/>
          <a:p>
            <a:pPr algn="l"/>
            <a:r>
              <a:rPr lang="en-GB"/>
              <a:t>When we call for help spirit listens !</a:t>
            </a:r>
            <a:endParaRPr lang="en-US"/>
          </a:p>
        </p:txBody>
      </p:sp>
      <p:sp>
        <p:nvSpPr>
          <p:cNvPr id="6" name="Slide Number Placeholder 5">
            <a:extLst>
              <a:ext uri="{FF2B5EF4-FFF2-40B4-BE49-F238E27FC236}">
                <a16:creationId xmlns:a16="http://schemas.microsoft.com/office/drawing/2014/main" id="{87DC2698-9270-40FB-BF8C-B76E0D40A9AD}"/>
              </a:ext>
            </a:extLst>
          </p:cNvPr>
          <p:cNvSpPr>
            <a:spLocks noGrp="1"/>
          </p:cNvSpPr>
          <p:nvPr>
            <p:ph type="sldNum" sz="quarter" idx="12"/>
          </p:nvPr>
        </p:nvSpPr>
        <p:spPr/>
        <p:txBody>
          <a:bodyPr/>
          <a:lstStyle/>
          <a:p>
            <a:fld id="{6D22F896-40B5-4ADD-8801-0D06FADFA095}" type="slidenum">
              <a:rPr lang="en-US" smtClean="0"/>
              <a:t>5</a:t>
            </a:fld>
            <a:endParaRPr lang="en-US"/>
          </a:p>
        </p:txBody>
      </p:sp>
    </p:spTree>
    <p:extLst>
      <p:ext uri="{BB962C8B-B14F-4D97-AF65-F5344CB8AC3E}">
        <p14:creationId xmlns:p14="http://schemas.microsoft.com/office/powerpoint/2010/main" val="3261388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8F408-6095-4F43-9423-E9BD030AC18E}"/>
              </a:ext>
            </a:extLst>
          </p:cNvPr>
          <p:cNvSpPr>
            <a:spLocks noGrp="1"/>
          </p:cNvSpPr>
          <p:nvPr>
            <p:ph type="title"/>
          </p:nvPr>
        </p:nvSpPr>
        <p:spPr/>
        <p:txBody>
          <a:bodyPr/>
          <a:lstStyle/>
          <a:p>
            <a:r>
              <a:rPr lang="en-GB"/>
              <a:t>DISEASE IS...</a:t>
            </a:r>
            <a:endParaRPr lang="en-US"/>
          </a:p>
        </p:txBody>
      </p:sp>
      <p:sp>
        <p:nvSpPr>
          <p:cNvPr id="3" name="Content Placeholder 2">
            <a:extLst>
              <a:ext uri="{FF2B5EF4-FFF2-40B4-BE49-F238E27FC236}">
                <a16:creationId xmlns:a16="http://schemas.microsoft.com/office/drawing/2014/main" id="{3719A6DF-8BD3-EB4C-BE81-E433D1AC9B78}"/>
              </a:ext>
            </a:extLst>
          </p:cNvPr>
          <p:cNvSpPr>
            <a:spLocks noGrp="1"/>
          </p:cNvSpPr>
          <p:nvPr>
            <p:ph idx="1"/>
          </p:nvPr>
        </p:nvSpPr>
        <p:spPr>
          <a:xfrm>
            <a:off x="891987" y="2093456"/>
            <a:ext cx="10717929" cy="4478794"/>
          </a:xfrm>
        </p:spPr>
        <p:txBody>
          <a:bodyPr>
            <a:normAutofit fontScale="92500"/>
          </a:bodyPr>
          <a:lstStyle/>
          <a:p>
            <a:r>
              <a:rPr lang="en-US"/>
              <a:t>All dis-ease which manifests in the physical body to us in the western culture comes in via a seemingly unknown source. Though often is has already revealed itself as something</a:t>
            </a:r>
            <a:r>
              <a:rPr lang="en-GB"/>
              <a:t> out of balance </a:t>
            </a:r>
            <a:r>
              <a:rPr lang="en-US"/>
              <a:t>within our emotional body. It may be experienced as depression or an impassioned expression of anger, frustration, or fatigue. </a:t>
            </a:r>
            <a:endParaRPr lang="en-GB"/>
          </a:p>
          <a:p>
            <a:r>
              <a:rPr lang="en-US"/>
              <a:t>It is in the emotional body where physical illness takes root and</a:t>
            </a:r>
            <a:r>
              <a:rPr lang="en-GB"/>
              <a:t> becomes an </a:t>
            </a:r>
            <a:r>
              <a:rPr lang="en-US"/>
              <a:t>often overlooked blind spot in our awareness, remaining there unchecked until </a:t>
            </a:r>
            <a:r>
              <a:rPr lang="en-GB"/>
              <a:t>symptomatic</a:t>
            </a:r>
            <a:r>
              <a:rPr lang="en-US"/>
              <a:t> warning signs reveal themselves. All dis-ease is a definitive and affirmative call for attention, and its primary message is to let us know we have separated ourselves from both the inner and external nature and the infinite and organising principle laws of the Universe. In actuality, we have become out of step with the natural flows and rhythms of life. And in doing so, our inner and outer bodies have created this imbalance, which now affects the biochemical functioning of our bodies, many systems, and organs.</a:t>
            </a:r>
          </a:p>
        </p:txBody>
      </p:sp>
      <p:sp>
        <p:nvSpPr>
          <p:cNvPr id="5" name="Slide Number Placeholder 4">
            <a:extLst>
              <a:ext uri="{FF2B5EF4-FFF2-40B4-BE49-F238E27FC236}">
                <a16:creationId xmlns:a16="http://schemas.microsoft.com/office/drawing/2014/main" id="{299B25D6-D234-4DBD-BB58-6A3912155DE7}"/>
              </a:ext>
            </a:extLst>
          </p:cNvPr>
          <p:cNvSpPr>
            <a:spLocks noGrp="1"/>
          </p:cNvSpPr>
          <p:nvPr>
            <p:ph type="sldNum" sz="quarter" idx="12"/>
          </p:nvPr>
        </p:nvSpPr>
        <p:spPr/>
        <p:txBody>
          <a:bodyPr/>
          <a:lstStyle/>
          <a:p>
            <a:fld id="{6D22F896-40B5-4ADD-8801-0D06FADFA095}" type="slidenum">
              <a:rPr lang="en-US" smtClean="0"/>
              <a:t>6</a:t>
            </a:fld>
            <a:endParaRPr lang="en-US"/>
          </a:p>
        </p:txBody>
      </p:sp>
    </p:spTree>
    <p:extLst>
      <p:ext uri="{BB962C8B-B14F-4D97-AF65-F5344CB8AC3E}">
        <p14:creationId xmlns:p14="http://schemas.microsoft.com/office/powerpoint/2010/main" val="18529891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C3B01-2D50-4543-858F-08AEB4BB24BF}"/>
              </a:ext>
            </a:extLst>
          </p:cNvPr>
          <p:cNvSpPr>
            <a:spLocks noGrp="1"/>
          </p:cNvSpPr>
          <p:nvPr>
            <p:ph type="title"/>
          </p:nvPr>
        </p:nvSpPr>
        <p:spPr/>
        <p:txBody>
          <a:bodyPr/>
          <a:lstStyle/>
          <a:p>
            <a:r>
              <a:rPr lang="en-GB"/>
              <a:t>HOW DOES DISEASE MANIFEST?</a:t>
            </a:r>
            <a:endParaRPr lang="en-US"/>
          </a:p>
        </p:txBody>
      </p:sp>
      <p:sp>
        <p:nvSpPr>
          <p:cNvPr id="3" name="Content Placeholder 2">
            <a:extLst>
              <a:ext uri="{FF2B5EF4-FFF2-40B4-BE49-F238E27FC236}">
                <a16:creationId xmlns:a16="http://schemas.microsoft.com/office/drawing/2014/main" id="{AAE344F1-8D27-4A42-AE0C-CB7FE7433D53}"/>
              </a:ext>
            </a:extLst>
          </p:cNvPr>
          <p:cNvSpPr>
            <a:spLocks noGrp="1"/>
          </p:cNvSpPr>
          <p:nvPr>
            <p:ph idx="1"/>
          </p:nvPr>
        </p:nvSpPr>
        <p:spPr/>
        <p:txBody>
          <a:bodyPr>
            <a:normAutofit lnSpcReduction="10000"/>
          </a:bodyPr>
          <a:lstStyle/>
          <a:p>
            <a:pPr marL="0" indent="0">
              <a:buNone/>
            </a:pPr>
            <a:r>
              <a:rPr lang="en-US"/>
              <a:t> </a:t>
            </a:r>
            <a:r>
              <a:rPr lang="en-GB"/>
              <a:t>BY eating </a:t>
            </a:r>
            <a:r>
              <a:rPr lang="en-US"/>
              <a:t>the wrong foods </a:t>
            </a:r>
            <a:r>
              <a:rPr lang="en-GB"/>
              <a:t>or </a:t>
            </a:r>
            <a:r>
              <a:rPr lang="en-US"/>
              <a:t>we self-medicate on certain </a:t>
            </a:r>
            <a:r>
              <a:rPr lang="en-GB"/>
              <a:t> </a:t>
            </a:r>
            <a:r>
              <a:rPr lang="en-US"/>
              <a:t>substances.</a:t>
            </a:r>
            <a:endParaRPr lang="en-GB"/>
          </a:p>
          <a:p>
            <a:pPr marL="0" indent="0">
              <a:buNone/>
            </a:pPr>
            <a:endParaRPr lang="en-GB"/>
          </a:p>
          <a:p>
            <a:pPr marL="0" indent="0">
              <a:buNone/>
            </a:pPr>
            <a:r>
              <a:rPr lang="en-GB"/>
              <a:t> FROM </a:t>
            </a:r>
            <a:r>
              <a:rPr lang="en-US"/>
              <a:t>Negative thoughts-forms.</a:t>
            </a:r>
            <a:endParaRPr lang="en-GB"/>
          </a:p>
          <a:p>
            <a:pPr marL="0" indent="0">
              <a:buNone/>
            </a:pPr>
            <a:endParaRPr lang="en-GB"/>
          </a:p>
          <a:p>
            <a:pPr marL="0" indent="0">
              <a:buNone/>
            </a:pPr>
            <a:r>
              <a:rPr lang="en-GB"/>
              <a:t> FROM  </a:t>
            </a:r>
            <a:r>
              <a:rPr lang="en-US"/>
              <a:t>Unhealed and unattended emotions which pull us </a:t>
            </a:r>
            <a:r>
              <a:rPr lang="en-GB"/>
              <a:t>in</a:t>
            </a:r>
            <a:r>
              <a:rPr lang="en-US"/>
              <a:t> </a:t>
            </a:r>
            <a:r>
              <a:rPr lang="en-GB"/>
              <a:t>different </a:t>
            </a:r>
            <a:r>
              <a:rPr lang="en-US"/>
              <a:t>directions and </a:t>
            </a:r>
            <a:r>
              <a:rPr lang="en-GB"/>
              <a:t>by making the wrong </a:t>
            </a:r>
            <a:r>
              <a:rPr lang="en-US"/>
              <a:t>choices.</a:t>
            </a:r>
            <a:endParaRPr lang="en-GB"/>
          </a:p>
          <a:p>
            <a:pPr marL="0" indent="0">
              <a:buNone/>
            </a:pPr>
            <a:endParaRPr lang="en-GB"/>
          </a:p>
          <a:p>
            <a:pPr marL="0" indent="0">
              <a:buNone/>
            </a:pPr>
            <a:r>
              <a:rPr lang="en-GB"/>
              <a:t> APPLYING </a:t>
            </a:r>
            <a:r>
              <a:rPr lang="en-US"/>
              <a:t>Behavioural Attitudes which make us ill</a:t>
            </a:r>
          </a:p>
        </p:txBody>
      </p:sp>
      <p:sp>
        <p:nvSpPr>
          <p:cNvPr id="5" name="Slide Number Placeholder 4">
            <a:extLst>
              <a:ext uri="{FF2B5EF4-FFF2-40B4-BE49-F238E27FC236}">
                <a16:creationId xmlns:a16="http://schemas.microsoft.com/office/drawing/2014/main" id="{7DC8D193-5152-4DDE-A0CF-88D43DEC1EF6}"/>
              </a:ext>
            </a:extLst>
          </p:cNvPr>
          <p:cNvSpPr>
            <a:spLocks noGrp="1"/>
          </p:cNvSpPr>
          <p:nvPr>
            <p:ph type="sldNum" sz="quarter" idx="12"/>
          </p:nvPr>
        </p:nvSpPr>
        <p:spPr/>
        <p:txBody>
          <a:bodyPr/>
          <a:lstStyle/>
          <a:p>
            <a:fld id="{6D22F896-40B5-4ADD-8801-0D06FADFA095}" type="slidenum">
              <a:rPr lang="en-US" smtClean="0"/>
              <a:t>7</a:t>
            </a:fld>
            <a:endParaRPr lang="en-US"/>
          </a:p>
        </p:txBody>
      </p:sp>
    </p:spTree>
    <p:extLst>
      <p:ext uri="{BB962C8B-B14F-4D97-AF65-F5344CB8AC3E}">
        <p14:creationId xmlns:p14="http://schemas.microsoft.com/office/powerpoint/2010/main" val="37926109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4B0CB-DF4D-EC4A-8A0E-BCF837090EDA}"/>
              </a:ext>
            </a:extLst>
          </p:cNvPr>
          <p:cNvSpPr>
            <a:spLocks noGrp="1"/>
          </p:cNvSpPr>
          <p:nvPr>
            <p:ph type="title"/>
          </p:nvPr>
        </p:nvSpPr>
        <p:spPr/>
        <p:txBody>
          <a:bodyPr/>
          <a:lstStyle/>
          <a:p>
            <a:r>
              <a:rPr lang="en-GB"/>
              <a:t>HEALING DISEASE</a:t>
            </a:r>
            <a:endParaRPr lang="en-US"/>
          </a:p>
        </p:txBody>
      </p:sp>
      <p:sp>
        <p:nvSpPr>
          <p:cNvPr id="3" name="Content Placeholder 2">
            <a:extLst>
              <a:ext uri="{FF2B5EF4-FFF2-40B4-BE49-F238E27FC236}">
                <a16:creationId xmlns:a16="http://schemas.microsoft.com/office/drawing/2014/main" id="{FFE2B74C-4AFA-3048-AFF7-01083B43DAC3}"/>
              </a:ext>
            </a:extLst>
          </p:cNvPr>
          <p:cNvSpPr>
            <a:spLocks noGrp="1"/>
          </p:cNvSpPr>
          <p:nvPr>
            <p:ph idx="1"/>
          </p:nvPr>
        </p:nvSpPr>
        <p:spPr/>
        <p:txBody>
          <a:bodyPr>
            <a:normAutofit fontScale="92500"/>
          </a:bodyPr>
          <a:lstStyle/>
          <a:p>
            <a:r>
              <a:rPr lang="en-US"/>
              <a:t>Health represents the most direct path to spiritual, mental, and physical atunement. Our health is inextricably connected to our lifestyle and our self-respect for the human vessel. When we treat it carelessly and callously, we are degrading ourselves and injuring our bodies as well as our loved ones who care for us and want us around!</a:t>
            </a:r>
            <a:endParaRPr lang="en-GB"/>
          </a:p>
          <a:p>
            <a:r>
              <a:rPr lang="en-US"/>
              <a:t>We need to connect to nature and work with its laws, and understanding that if we abuse them, they could destroy us.</a:t>
            </a:r>
            <a:endParaRPr lang="en-GB"/>
          </a:p>
          <a:p>
            <a:r>
              <a:rPr lang="en-US"/>
              <a:t>Embracing the Invisible Forces within the Human body (known as The Orishas). </a:t>
            </a:r>
            <a:endParaRPr lang="en-GB"/>
          </a:p>
          <a:p>
            <a:r>
              <a:rPr lang="en-US"/>
              <a:t>Reconnecting and experiencing the law of relationships.</a:t>
            </a:r>
          </a:p>
        </p:txBody>
      </p:sp>
      <p:sp>
        <p:nvSpPr>
          <p:cNvPr id="5" name="Slide Number Placeholder 4">
            <a:extLst>
              <a:ext uri="{FF2B5EF4-FFF2-40B4-BE49-F238E27FC236}">
                <a16:creationId xmlns:a16="http://schemas.microsoft.com/office/drawing/2014/main" id="{6B1BD4A8-8746-4A12-A9E8-C91289BB3C75}"/>
              </a:ext>
            </a:extLst>
          </p:cNvPr>
          <p:cNvSpPr>
            <a:spLocks noGrp="1"/>
          </p:cNvSpPr>
          <p:nvPr>
            <p:ph type="sldNum" sz="quarter" idx="12"/>
          </p:nvPr>
        </p:nvSpPr>
        <p:spPr/>
        <p:txBody>
          <a:bodyPr/>
          <a:lstStyle/>
          <a:p>
            <a:fld id="{6D22F896-40B5-4ADD-8801-0D06FADFA095}" type="slidenum">
              <a:rPr lang="en-US" smtClean="0"/>
              <a:t>8</a:t>
            </a:fld>
            <a:endParaRPr lang="en-US"/>
          </a:p>
        </p:txBody>
      </p:sp>
    </p:spTree>
    <p:extLst>
      <p:ext uri="{BB962C8B-B14F-4D97-AF65-F5344CB8AC3E}">
        <p14:creationId xmlns:p14="http://schemas.microsoft.com/office/powerpoint/2010/main" val="23904156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0C004-F1FD-1F4A-9139-EB916C1D5806}"/>
              </a:ext>
            </a:extLst>
          </p:cNvPr>
          <p:cNvSpPr>
            <a:spLocks noGrp="1"/>
          </p:cNvSpPr>
          <p:nvPr>
            <p:ph type="title"/>
          </p:nvPr>
        </p:nvSpPr>
        <p:spPr/>
        <p:txBody>
          <a:bodyPr/>
          <a:lstStyle/>
          <a:p>
            <a:r>
              <a:rPr lang="en-GB"/>
              <a:t>MEET THE ORISHAS</a:t>
            </a:r>
            <a:endParaRPr lang="en-US"/>
          </a:p>
        </p:txBody>
      </p:sp>
      <p:sp>
        <p:nvSpPr>
          <p:cNvPr id="3" name="Content Placeholder 2">
            <a:extLst>
              <a:ext uri="{FF2B5EF4-FFF2-40B4-BE49-F238E27FC236}">
                <a16:creationId xmlns:a16="http://schemas.microsoft.com/office/drawing/2014/main" id="{4A267E8B-A8B9-4044-B840-63D814869FBB}"/>
              </a:ext>
            </a:extLst>
          </p:cNvPr>
          <p:cNvSpPr>
            <a:spLocks noGrp="1"/>
          </p:cNvSpPr>
          <p:nvPr>
            <p:ph idx="1"/>
          </p:nvPr>
        </p:nvSpPr>
        <p:spPr>
          <a:xfrm>
            <a:off x="913155" y="2199290"/>
            <a:ext cx="9613861" cy="3599316"/>
          </a:xfrm>
        </p:spPr>
        <p:txBody>
          <a:bodyPr>
            <a:normAutofit fontScale="85000" lnSpcReduction="10000"/>
          </a:bodyPr>
          <a:lstStyle/>
          <a:p>
            <a:r>
              <a:rPr lang="en-US"/>
              <a:t>The Orisha emissaries are energy forces of nature who come from the heavens. An Orisha is a manifestation of The Divine (God). </a:t>
            </a:r>
            <a:r>
              <a:rPr lang="en-GB"/>
              <a:t>They are </a:t>
            </a:r>
            <a:r>
              <a:rPr lang="en-US"/>
              <a:t>Elemental forces or spirits that</a:t>
            </a:r>
            <a:r>
              <a:rPr lang="en-GB"/>
              <a:t> can help us </a:t>
            </a:r>
            <a:r>
              <a:rPr lang="en-US"/>
              <a:t>in life, if they are petitioned and worked with, allowing us to achieve the destiny that God planned for us before we were born, and they dwell within human existence, as almost 99% of the mass of the human body is made up of five elements: Water, Air, Earth, Fire and Spirit.</a:t>
            </a:r>
            <a:endParaRPr lang="en-GB"/>
          </a:p>
          <a:p>
            <a:r>
              <a:rPr lang="en-US"/>
              <a:t>All are necessary for existence, health, and wellbeing. Each Orisha within the internal and external bodies is tuned to one of the five elements.</a:t>
            </a:r>
            <a:r>
              <a:rPr lang="en-GB"/>
              <a:t> The Orishas are personal, cosmic forces that inhabit and energise the world of nature, in the forms of Minerals – Vegetables – Animals &amp; Humans . They are not separate but part of an organic whole. </a:t>
            </a:r>
          </a:p>
          <a:p>
            <a:r>
              <a:rPr lang="en-GB"/>
              <a:t> Each Orisha has control over specific aspects of the Universe, and some were around even before the Earth was created.</a:t>
            </a:r>
            <a:endParaRPr lang="en-US"/>
          </a:p>
        </p:txBody>
      </p:sp>
      <p:sp>
        <p:nvSpPr>
          <p:cNvPr id="5" name="Slide Number Placeholder 4">
            <a:extLst>
              <a:ext uri="{FF2B5EF4-FFF2-40B4-BE49-F238E27FC236}">
                <a16:creationId xmlns:a16="http://schemas.microsoft.com/office/drawing/2014/main" id="{26263ADC-2E9C-4138-B234-76C1F3573FC8}"/>
              </a:ext>
            </a:extLst>
          </p:cNvPr>
          <p:cNvSpPr>
            <a:spLocks noGrp="1"/>
          </p:cNvSpPr>
          <p:nvPr>
            <p:ph type="sldNum" sz="quarter" idx="12"/>
          </p:nvPr>
        </p:nvSpPr>
        <p:spPr/>
        <p:txBody>
          <a:bodyPr/>
          <a:lstStyle/>
          <a:p>
            <a:fld id="{6D22F896-40B5-4ADD-8801-0D06FADFA095}" type="slidenum">
              <a:rPr lang="en-US" smtClean="0"/>
              <a:t>9</a:t>
            </a:fld>
            <a:endParaRPr lang="en-US"/>
          </a:p>
        </p:txBody>
      </p:sp>
    </p:spTree>
    <p:extLst>
      <p:ext uri="{BB962C8B-B14F-4D97-AF65-F5344CB8AC3E}">
        <p14:creationId xmlns:p14="http://schemas.microsoft.com/office/powerpoint/2010/main" val="42710590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theme/theme1.xml><?xml version="1.0" encoding="utf-8"?>
<a:theme xmlns:a="http://schemas.openxmlformats.org/drawingml/2006/main" name="TM04033917[[fn=Berlin]]_novariants">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M04033917[[fn=Berlin]]_novariants" id="{309C13C0-3BE0-4E8F-8916-1D5516B3B5DD}" vid="{18E1BE87-7240-45DF-8788-3CAEB7F17A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Application>Microsoft Office PowerPoint</Application>
  <PresentationFormat>Widescreen</PresentationFormat>
  <Slides>12</Slides>
  <Notes>0</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TM04033917[[fn=Berlin]]_novariants</vt:lpstr>
      <vt:lpstr>Healing at the Orisha Gardens  &amp; Gardens of the Gods</vt:lpstr>
      <vt:lpstr>Welcome to the Place of the Gods</vt:lpstr>
      <vt:lpstr>DISCONNECTION</vt:lpstr>
      <vt:lpstr>NATURE TRANSFORMS</vt:lpstr>
      <vt:lpstr>THE ORISHA’S LISTEN</vt:lpstr>
      <vt:lpstr>DISEASE IS...</vt:lpstr>
      <vt:lpstr>HOW DOES DISEASE MANIFEST?</vt:lpstr>
      <vt:lpstr>HEALING DISEASE</vt:lpstr>
      <vt:lpstr>MEET THE ORISHAS</vt:lpstr>
      <vt:lpstr>THE POWER OF THE ORISHAS</vt:lpstr>
      <vt:lpstr>WORKING &amp; HEALING INSIDE THE ORISHA GARDENS </vt:lpstr>
      <vt:lpstr>BOOK NOW 0834729056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Orisha Gardens  &amp; Gardens of the Gods</dc:title>
  <dc:creator>Julie Dollman</dc:creator>
  <cp:revision>1</cp:revision>
  <dcterms:created xsi:type="dcterms:W3CDTF">2020-09-29T16:40:45Z</dcterms:created>
  <dcterms:modified xsi:type="dcterms:W3CDTF">2020-10-04T13:31:34Z</dcterms:modified>
</cp:coreProperties>
</file>